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Barlow SemiCondensed Heavy" charset="1" panose="00000A06000000000000"/>
      <p:regular r:id="rId39"/>
    </p:embeddedFont>
    <p:embeddedFont>
      <p:font typeface="Poppins Semi-Bold" charset="1" panose="00000700000000000000"/>
      <p:regular r:id="rId40"/>
    </p:embeddedFont>
    <p:embeddedFont>
      <p:font typeface="Barlow SemiCondensed" charset="1" panose="00000506000000000000"/>
      <p:regular r:id="rId41"/>
    </p:embeddedFont>
    <p:embeddedFont>
      <p:font typeface="Poppins" charset="1" panose="00000500000000000000"/>
      <p:regular r:id="rId42"/>
    </p:embeddedFont>
    <p:embeddedFont>
      <p:font typeface="Poppins Bold" charset="1" panose="00000800000000000000"/>
      <p:regular r:id="rId43"/>
    </p:embeddedFont>
    <p:embeddedFont>
      <p:font typeface="Code Pro" charset="1" panose="00000500000000000000"/>
      <p:regular r:id="rId44"/>
    </p:embeddedFont>
    <p:embeddedFont>
      <p:font typeface="Aileron Bold" charset="1" panose="00000800000000000000"/>
      <p:regular r:id="rId45"/>
    </p:embeddedFont>
    <p:embeddedFont>
      <p:font typeface="Canva Sans Bold" charset="1" panose="020B0803030501040103"/>
      <p:regular r:id="rId50"/>
    </p:embeddedFont>
    <p:embeddedFont>
      <p:font typeface="JetBrains Mono" charset="1" panose="02010509020102050004"/>
      <p:regular r:id="rId51"/>
    </p:embeddedFont>
    <p:embeddedFont>
      <p:font typeface="Kollektif Bold" charset="1" panose="020B0604020101010102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notesMasters/notesMaster1.xml" Type="http://schemas.openxmlformats.org/officeDocument/2006/relationships/notesMaster"/><Relationship Id="rId47" Target="theme/theme2.xml" Type="http://schemas.openxmlformats.org/officeDocument/2006/relationships/theme"/><Relationship Id="rId48" Target="notesSlides/notesSlide1.xml" Type="http://schemas.openxmlformats.org/officeDocument/2006/relationships/notesSlide"/><Relationship Id="rId49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 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 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python.org/downloads/" TargetMode="External" Type="http://schemas.openxmlformats.org/officeDocument/2006/relationships/hyperlink"/><Relationship Id="rId3" Target="https://www.docker.com/products/docker-desktop/" TargetMode="External" Type="http://schemas.openxmlformats.org/officeDocument/2006/relationships/hyperlink"/><Relationship Id="rId4" Target="http://github.com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57.png" Type="http://schemas.openxmlformats.org/officeDocument/2006/relationships/image"/><Relationship Id="rId14" Target="../media/image58.svg" Type="http://schemas.openxmlformats.org/officeDocument/2006/relationships/image"/><Relationship Id="rId15" Target="../media/image59.png" Type="http://schemas.openxmlformats.org/officeDocument/2006/relationships/image"/><Relationship Id="rId16" Target="../media/image60.svg" Type="http://schemas.openxmlformats.org/officeDocument/2006/relationships/image"/><Relationship Id="rId2" Target="../media/image46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242027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005226" y="1798273"/>
            <a:ext cx="4118518" cy="1013804"/>
          </a:xfrm>
          <a:custGeom>
            <a:avLst/>
            <a:gdLst/>
            <a:ahLst/>
            <a:cxnLst/>
            <a:rect r="r" b="b" t="t" l="l"/>
            <a:pathLst>
              <a:path h="1013804" w="4118518">
                <a:moveTo>
                  <a:pt x="0" y="0"/>
                </a:moveTo>
                <a:lnTo>
                  <a:pt x="4118518" y="0"/>
                </a:lnTo>
                <a:lnTo>
                  <a:pt x="4118518" y="1013804"/>
                </a:lnTo>
                <a:lnTo>
                  <a:pt x="0" y="10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076" r="0" b="-7343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06867" y="3269928"/>
            <a:ext cx="2498475" cy="2896149"/>
          </a:xfrm>
          <a:custGeom>
            <a:avLst/>
            <a:gdLst/>
            <a:ahLst/>
            <a:cxnLst/>
            <a:rect r="r" b="b" t="t" l="l"/>
            <a:pathLst>
              <a:path h="2896149" w="2498475">
                <a:moveTo>
                  <a:pt x="0" y="0"/>
                </a:moveTo>
                <a:lnTo>
                  <a:pt x="2498476" y="0"/>
                </a:lnTo>
                <a:lnTo>
                  <a:pt x="2498476" y="2896150"/>
                </a:lnTo>
                <a:lnTo>
                  <a:pt x="0" y="289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95625" y="5291591"/>
            <a:ext cx="2792249" cy="2352814"/>
          </a:xfrm>
          <a:custGeom>
            <a:avLst/>
            <a:gdLst/>
            <a:ahLst/>
            <a:cxnLst/>
            <a:rect r="r" b="b" t="t" l="l"/>
            <a:pathLst>
              <a:path h="2352814" w="2792249">
                <a:moveTo>
                  <a:pt x="0" y="0"/>
                </a:moveTo>
                <a:lnTo>
                  <a:pt x="2792248" y="0"/>
                </a:lnTo>
                <a:lnTo>
                  <a:pt x="2792248" y="2352814"/>
                </a:lnTo>
                <a:lnTo>
                  <a:pt x="0" y="235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44" t="-7076" r="-18003" b="-1036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59250" y="6623278"/>
            <a:ext cx="2073994" cy="1865449"/>
          </a:xfrm>
          <a:custGeom>
            <a:avLst/>
            <a:gdLst/>
            <a:ahLst/>
            <a:cxnLst/>
            <a:rect r="r" b="b" t="t" l="l"/>
            <a:pathLst>
              <a:path h="1865449" w="2073994">
                <a:moveTo>
                  <a:pt x="0" y="0"/>
                </a:moveTo>
                <a:lnTo>
                  <a:pt x="2073994" y="0"/>
                </a:lnTo>
                <a:lnTo>
                  <a:pt x="2073994" y="1865449"/>
                </a:lnTo>
                <a:lnTo>
                  <a:pt x="0" y="1865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426" t="0" r="-2947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Course Tools and Setup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Jupyter Notebook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Instructions for installing and setting up the tools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3138030" y="5124450"/>
            <a:ext cx="12011939" cy="276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</a:t>
            </a: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ntroduction to Python for Data Engineering.</a:t>
            </a:r>
          </a:p>
          <a:p>
            <a:pPr algn="ctr">
              <a:lnSpc>
                <a:spcPts val="7200"/>
              </a:lnSpc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Setting up your environment.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979709" y="9110117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Download Python: </a:t>
            </a:r>
            <a:r>
              <a:rPr lang="en-US" sz="24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2" tooltip="https://www.python.org/downloads/"/>
              </a:rPr>
              <a:t>python.org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Download Docker Desktop: </a:t>
            </a:r>
            <a:r>
              <a:rPr lang="en-US" sz="24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3" tooltip="https://www.docker.com/products/docker-desktop/"/>
              </a:rPr>
              <a:t>docker.com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your python virtual environment with command: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`python3 -m venv &lt;env_name&gt;`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Create your GitHub account: </a:t>
            </a:r>
            <a:r>
              <a:rPr lang="en-US" sz="2400" u="sng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  <a:hlinkClick r:id="rId4" tooltip="http://github.com"/>
              </a:rPr>
              <a:t>github.com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Create a new repository for the course.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Push your Jupyter Notebook to the repository.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Setting Up Your Environment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Modeling and Architecture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1201222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an organized collection of structured information, or data, typically stored electronically in a computer system.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Data: Raw facts or figures, which might include numbers, text, or multimedia.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Management System (DBMS): Software that interacts with users, applications, and the database itself to capture and analyze data.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Databases are used to store, retrieve, and manage data efficiently.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support operations such as data querying, updating, and administration.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625604" y="2900638"/>
            <a:ext cx="3505269" cy="4965798"/>
          </a:xfrm>
          <a:custGeom>
            <a:avLst/>
            <a:gdLst/>
            <a:ahLst/>
            <a:cxnLst/>
            <a:rect r="r" b="b" t="t" l="l"/>
            <a:pathLst>
              <a:path h="4965798" w="3505269">
                <a:moveTo>
                  <a:pt x="0" y="0"/>
                </a:moveTo>
                <a:lnTo>
                  <a:pt x="3505269" y="0"/>
                </a:lnTo>
                <a:lnTo>
                  <a:pt x="3505269" y="4965799"/>
                </a:lnTo>
                <a:lnTo>
                  <a:pt x="0" y="49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First: What is a Database?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92465" y="6698778"/>
            <a:ext cx="3482713" cy="1959026"/>
          </a:xfrm>
          <a:custGeom>
            <a:avLst/>
            <a:gdLst/>
            <a:ahLst/>
            <a:cxnLst/>
            <a:rect r="r" b="b" t="t" l="l"/>
            <a:pathLst>
              <a:path h="1959026" w="3482713">
                <a:moveTo>
                  <a:pt x="0" y="0"/>
                </a:moveTo>
                <a:lnTo>
                  <a:pt x="3482713" y="0"/>
                </a:lnTo>
                <a:lnTo>
                  <a:pt x="3482713" y="1959027"/>
                </a:lnTo>
                <a:lnTo>
                  <a:pt x="0" y="195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13960" y="6623745"/>
            <a:ext cx="3603033" cy="2109092"/>
          </a:xfrm>
          <a:custGeom>
            <a:avLst/>
            <a:gdLst/>
            <a:ahLst/>
            <a:cxnLst/>
            <a:rect r="r" b="b" t="t" l="l"/>
            <a:pathLst>
              <a:path h="2109092" w="3603033">
                <a:moveTo>
                  <a:pt x="0" y="0"/>
                </a:moveTo>
                <a:lnTo>
                  <a:pt x="3603032" y="0"/>
                </a:lnTo>
                <a:lnTo>
                  <a:pt x="3603032" y="2109093"/>
                </a:lnTo>
                <a:lnTo>
                  <a:pt x="0" y="2109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575041" y="6623745"/>
            <a:ext cx="3620494" cy="2034059"/>
            <a:chOff x="0" y="0"/>
            <a:chExt cx="4827325" cy="27120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27325" cy="2712079"/>
            </a:xfrm>
            <a:custGeom>
              <a:avLst/>
              <a:gdLst/>
              <a:ahLst/>
              <a:cxnLst/>
              <a:rect r="r" b="b" t="t" l="l"/>
              <a:pathLst>
                <a:path h="2712079" w="4827325">
                  <a:moveTo>
                    <a:pt x="0" y="0"/>
                  </a:moveTo>
                  <a:lnTo>
                    <a:pt x="4827325" y="0"/>
                  </a:lnTo>
                  <a:lnTo>
                    <a:pt x="4827325" y="2712079"/>
                  </a:lnTo>
                  <a:lnTo>
                    <a:pt x="0" y="2712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53998" y="0"/>
              <a:ext cx="4132922" cy="2712079"/>
            </a:xfrm>
            <a:custGeom>
              <a:avLst/>
              <a:gdLst/>
              <a:ahLst/>
              <a:cxnLst/>
              <a:rect r="r" b="b" t="t" l="l"/>
              <a:pathLst>
                <a:path h="2712079" w="4132922">
                  <a:moveTo>
                    <a:pt x="0" y="0"/>
                  </a:moveTo>
                  <a:lnTo>
                    <a:pt x="4132922" y="0"/>
                  </a:lnTo>
                  <a:lnTo>
                    <a:pt x="4132922" y="2712079"/>
                  </a:lnTo>
                  <a:lnTo>
                    <a:pt x="0" y="2712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746" t="0" r="-30190" b="-2435"/>
              </a:stretch>
            </a:blipFill>
          </p:spPr>
        </p:sp>
      </p:grpSp>
      <p:sp>
        <p:nvSpPr>
          <p:cNvPr name="AutoShape 15" id="15"/>
          <p:cNvSpPr/>
          <p:nvPr/>
        </p:nvSpPr>
        <p:spPr>
          <a:xfrm flipV="true">
            <a:off x="1259839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5448055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9629709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3818121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399272" y="6623745"/>
            <a:ext cx="3616105" cy="2034059"/>
          </a:xfrm>
          <a:custGeom>
            <a:avLst/>
            <a:gdLst/>
            <a:ahLst/>
            <a:cxnLst/>
            <a:rect r="r" b="b" t="t" l="l"/>
            <a:pathLst>
              <a:path h="2034059" w="3616105">
                <a:moveTo>
                  <a:pt x="0" y="0"/>
                </a:moveTo>
                <a:lnTo>
                  <a:pt x="3616105" y="0"/>
                </a:lnTo>
                <a:lnTo>
                  <a:pt x="3616105" y="2034060"/>
                </a:lnTo>
                <a:lnTo>
                  <a:pt x="0" y="2034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974567"/>
            <a:ext cx="11201222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type of data storage that is used depends on the volume, velocity, and variety of the data. Common data storage options include: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Storage Systems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2465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Relational Databases. Structured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79216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NoSQL Databases. Unstructured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65968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Data Warehouses.</a:t>
            </a:r>
          </a:p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Structured Big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49029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Data Lakes.</a:t>
            </a:r>
          </a:p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Big data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481238" y="3477612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Modeling Concepts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0452538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Modeling is the process of creating a data model to visually represent the structure of data.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Why is data modeling important in database design?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379820" y="2191877"/>
            <a:ext cx="7502733" cy="7101743"/>
          </a:xfrm>
          <a:custGeom>
            <a:avLst/>
            <a:gdLst/>
            <a:ahLst/>
            <a:cxnLst/>
            <a:rect r="r" b="b" t="t" l="l"/>
            <a:pathLst>
              <a:path h="7101743" w="7502733">
                <a:moveTo>
                  <a:pt x="0" y="0"/>
                </a:moveTo>
                <a:lnTo>
                  <a:pt x="7502733" y="0"/>
                </a:lnTo>
                <a:lnTo>
                  <a:pt x="7502733" y="7101743"/>
                </a:lnTo>
                <a:lnTo>
                  <a:pt x="0" y="7101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Types of Data Models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7668468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Conceptual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High-level overview of data entities and relationships.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Logical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Detailed description of data entities, attributes, and relationships.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Physical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Specification of data storage and access methods.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185828" y="4620612"/>
            <a:ext cx="6696724" cy="5293341"/>
          </a:xfrm>
          <a:custGeom>
            <a:avLst/>
            <a:gdLst/>
            <a:ahLst/>
            <a:cxnLst/>
            <a:rect r="r" b="b" t="t" l="l"/>
            <a:pathLst>
              <a:path h="5293341" w="6696724">
                <a:moveTo>
                  <a:pt x="0" y="0"/>
                </a:moveTo>
                <a:lnTo>
                  <a:pt x="6696725" y="0"/>
                </a:lnTo>
                <a:lnTo>
                  <a:pt x="6696725" y="5293341"/>
                </a:lnTo>
                <a:lnTo>
                  <a:pt x="0" y="529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47" t="-12912" r="-8670" b="-946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Defining Data Warehouses and Data Lakes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Both are storage tools, but: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Warehouse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centralized repository that stores structured integrated data from multiple sources, optimized for querying and analysis. Stores structured data, schema-on-write, optimized for read operations.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Lake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Raw data, schema-on-read, optimized for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and batch processing.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When would you choose a data lake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 a data warehouse?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OLTP vs. OLAP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OLTP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(Online Transaction Processing): Systems optimized for managing transactional data (e.g., our operational 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OLAP (Online Analytical Processing): Systems optimized for analyti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 queries and reporting (e.g., data warehouse).</a:t>
            </a:r>
          </a:p>
          <a:p>
            <a:pPr algn="l">
              <a:lnSpc>
                <a:spcPts val="455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4000108" y="5721553"/>
            <a:ext cx="10287785" cy="3261004"/>
            <a:chOff x="0" y="0"/>
            <a:chExt cx="13717046" cy="43480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62989" cy="3947137"/>
            </a:xfrm>
            <a:custGeom>
              <a:avLst/>
              <a:gdLst/>
              <a:ahLst/>
              <a:cxnLst/>
              <a:rect r="r" b="b" t="t" l="l"/>
              <a:pathLst>
                <a:path h="3947137" w="3962989">
                  <a:moveTo>
                    <a:pt x="0" y="0"/>
                  </a:moveTo>
                  <a:lnTo>
                    <a:pt x="3962989" y="0"/>
                  </a:lnTo>
                  <a:lnTo>
                    <a:pt x="3962989" y="3947137"/>
                  </a:lnTo>
                  <a:lnTo>
                    <a:pt x="0" y="3947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69829" y="619986"/>
              <a:ext cx="2823332" cy="2707166"/>
            </a:xfrm>
            <a:custGeom>
              <a:avLst/>
              <a:gdLst/>
              <a:ahLst/>
              <a:cxnLst/>
              <a:rect r="r" b="b" t="t" l="l"/>
              <a:pathLst>
                <a:path h="2707166" w="2823332">
                  <a:moveTo>
                    <a:pt x="0" y="0"/>
                  </a:moveTo>
                  <a:lnTo>
                    <a:pt x="2823332" y="0"/>
                  </a:lnTo>
                  <a:lnTo>
                    <a:pt x="2823332" y="2707166"/>
                  </a:lnTo>
                  <a:lnTo>
                    <a:pt x="0" y="2707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0056" t="-76999" r="-362890" b="-85264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754057" y="0"/>
              <a:ext cx="3962989" cy="3947137"/>
            </a:xfrm>
            <a:custGeom>
              <a:avLst/>
              <a:gdLst/>
              <a:ahLst/>
              <a:cxnLst/>
              <a:rect r="r" b="b" t="t" l="l"/>
              <a:pathLst>
                <a:path h="3947137" w="3962989">
                  <a:moveTo>
                    <a:pt x="0" y="0"/>
                  </a:moveTo>
                  <a:lnTo>
                    <a:pt x="3962989" y="0"/>
                  </a:lnTo>
                  <a:lnTo>
                    <a:pt x="3962989" y="3947137"/>
                  </a:lnTo>
                  <a:lnTo>
                    <a:pt x="0" y="3947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526822" y="700545"/>
              <a:ext cx="2417459" cy="2546047"/>
            </a:xfrm>
            <a:custGeom>
              <a:avLst/>
              <a:gdLst/>
              <a:ahLst/>
              <a:cxnLst/>
              <a:rect r="r" b="b" t="t" l="l"/>
              <a:pathLst>
                <a:path h="2546047" w="2417459">
                  <a:moveTo>
                    <a:pt x="0" y="0"/>
                  </a:moveTo>
                  <a:lnTo>
                    <a:pt x="2417459" y="0"/>
                  </a:lnTo>
                  <a:lnTo>
                    <a:pt x="2417459" y="2546047"/>
                  </a:lnTo>
                  <a:lnTo>
                    <a:pt x="0" y="2546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47291" t="-124162" r="-90165" b="-12594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877029" y="0"/>
              <a:ext cx="3962989" cy="3947137"/>
            </a:xfrm>
            <a:custGeom>
              <a:avLst/>
              <a:gdLst/>
              <a:ahLst/>
              <a:cxnLst/>
              <a:rect r="r" b="b" t="t" l="l"/>
              <a:pathLst>
                <a:path h="3947137" w="3962989">
                  <a:moveTo>
                    <a:pt x="0" y="0"/>
                  </a:moveTo>
                  <a:lnTo>
                    <a:pt x="3962989" y="0"/>
                  </a:lnTo>
                  <a:lnTo>
                    <a:pt x="3962989" y="3947137"/>
                  </a:lnTo>
                  <a:lnTo>
                    <a:pt x="0" y="3947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3832787" y="1580017"/>
              <a:ext cx="1171364" cy="787104"/>
              <a:chOff x="0" y="0"/>
              <a:chExt cx="772266" cy="51892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72266" cy="518928"/>
              </a:xfrm>
              <a:custGeom>
                <a:avLst/>
                <a:gdLst/>
                <a:ahLst/>
                <a:cxnLst/>
                <a:rect r="r" b="b" t="t" l="l"/>
                <a:pathLst>
                  <a:path h="518928" w="772266">
                    <a:moveTo>
                      <a:pt x="772266" y="259464"/>
                    </a:moveTo>
                    <a:lnTo>
                      <a:pt x="365866" y="0"/>
                    </a:lnTo>
                    <a:lnTo>
                      <a:pt x="365866" y="203200"/>
                    </a:lnTo>
                    <a:lnTo>
                      <a:pt x="0" y="203200"/>
                    </a:lnTo>
                    <a:lnTo>
                      <a:pt x="0" y="315728"/>
                    </a:lnTo>
                    <a:lnTo>
                      <a:pt x="365866" y="315728"/>
                    </a:lnTo>
                    <a:lnTo>
                      <a:pt x="365866" y="518928"/>
                    </a:lnTo>
                    <a:lnTo>
                      <a:pt x="772266" y="259464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146050"/>
                <a:ext cx="670666" cy="1696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8723965" y="1580017"/>
              <a:ext cx="1171364" cy="787104"/>
              <a:chOff x="0" y="0"/>
              <a:chExt cx="772266" cy="51892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72266" cy="518928"/>
              </a:xfrm>
              <a:custGeom>
                <a:avLst/>
                <a:gdLst/>
                <a:ahLst/>
                <a:cxnLst/>
                <a:rect r="r" b="b" t="t" l="l"/>
                <a:pathLst>
                  <a:path h="518928" w="772266">
                    <a:moveTo>
                      <a:pt x="772266" y="259464"/>
                    </a:moveTo>
                    <a:lnTo>
                      <a:pt x="365866" y="0"/>
                    </a:lnTo>
                    <a:lnTo>
                      <a:pt x="365866" y="203200"/>
                    </a:lnTo>
                    <a:lnTo>
                      <a:pt x="0" y="203200"/>
                    </a:lnTo>
                    <a:lnTo>
                      <a:pt x="0" y="315728"/>
                    </a:lnTo>
                    <a:lnTo>
                      <a:pt x="365866" y="315728"/>
                    </a:lnTo>
                    <a:lnTo>
                      <a:pt x="365866" y="518928"/>
                    </a:lnTo>
                    <a:lnTo>
                      <a:pt x="772266" y="259464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46050"/>
                <a:ext cx="670666" cy="1696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493375" y="3768053"/>
              <a:ext cx="2976240" cy="579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6"/>
                </a:lnSpc>
              </a:pPr>
              <a:r>
                <a:rPr lang="en-US" sz="2633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Transactional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0637975" y="3768053"/>
              <a:ext cx="2195154" cy="579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6"/>
                </a:lnSpc>
              </a:pPr>
              <a:r>
                <a:rPr lang="en-US" sz="2633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Analytical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3659" y="2019095"/>
            <a:ext cx="10365641" cy="523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Data Engineering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Role of a Data Engineer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Lifecycle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Modeling Concepts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Architecture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Lake Architecture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625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Star Schema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type of database schema used in data warehousing. It consists of a central fact table connected to multiple dimension tables, resembling a star.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Structure: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 Table: Central table containing quantitative data (e.g., sales, revenue).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Dimension Tables: Surrounding tables with descriptive attributes (e.g., time, product, location).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Simpler queries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Faster performance for read operations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Easy to understand and maintain</a:t>
            </a:r>
          </a:p>
          <a:p>
            <a:pPr algn="l">
              <a:lnSpc>
                <a:spcPts val="45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192213" y="5143500"/>
            <a:ext cx="7690340" cy="4627937"/>
          </a:xfrm>
          <a:custGeom>
            <a:avLst/>
            <a:gdLst/>
            <a:ahLst/>
            <a:cxnLst/>
            <a:rect r="r" b="b" t="t" l="l"/>
            <a:pathLst>
              <a:path h="4627937" w="7690340">
                <a:moveTo>
                  <a:pt x="0" y="0"/>
                </a:moveTo>
                <a:lnTo>
                  <a:pt x="7690340" y="0"/>
                </a:lnTo>
                <a:lnTo>
                  <a:pt x="7690340" y="4627937"/>
                </a:lnTo>
                <a:lnTo>
                  <a:pt x="0" y="462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Star &amp; Snowflake Schemas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682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Snowflake Schema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more normalized version of the star schema where dimension tables are further broken down into related sub-dimension tables.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Structure: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 Table: Same as in the star schema.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Normalized Dimension Tables: Hierarchically organized dimension tables.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data redundancy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More organized and efficient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Considerations: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Slightly more complex queries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May have slower query performance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compared to a star schema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956361" y="5143500"/>
            <a:ext cx="7926191" cy="4627937"/>
          </a:xfrm>
          <a:custGeom>
            <a:avLst/>
            <a:gdLst/>
            <a:ahLst/>
            <a:cxnLst/>
            <a:rect r="r" b="b" t="t" l="l"/>
            <a:pathLst>
              <a:path h="4627937" w="7926191">
                <a:moveTo>
                  <a:pt x="0" y="0"/>
                </a:moveTo>
                <a:lnTo>
                  <a:pt x="7926192" y="0"/>
                </a:lnTo>
                <a:lnTo>
                  <a:pt x="7926192" y="4627937"/>
                </a:lnTo>
                <a:lnTo>
                  <a:pt x="0" y="462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13" t="-6948" r="-15966" b="-607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Star &amp; Snowflake Schemas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388943" y="2223422"/>
            <a:ext cx="12493609" cy="7038653"/>
          </a:xfrm>
          <a:custGeom>
            <a:avLst/>
            <a:gdLst/>
            <a:ahLst/>
            <a:cxnLst/>
            <a:rect r="r" b="b" t="t" l="l"/>
            <a:pathLst>
              <a:path h="7038653" w="12493609">
                <a:moveTo>
                  <a:pt x="0" y="0"/>
                </a:moveTo>
                <a:lnTo>
                  <a:pt x="12493610" y="0"/>
                </a:lnTo>
                <a:lnTo>
                  <a:pt x="12493610" y="7038653"/>
                </a:lnTo>
                <a:lnTo>
                  <a:pt x="0" y="7038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Warehouse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31692"/>
            <a:ext cx="13635291" cy="373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 Systems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Processes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Marts</a:t>
            </a:r>
          </a:p>
          <a:p>
            <a:pPr algn="l" marL="518160" indent="-259080" lvl="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 Tools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104980" y="3477612"/>
            <a:ext cx="9777572" cy="5134701"/>
          </a:xfrm>
          <a:custGeom>
            <a:avLst/>
            <a:gdLst/>
            <a:ahLst/>
            <a:cxnLst/>
            <a:rect r="r" b="b" t="t" l="l"/>
            <a:pathLst>
              <a:path h="5134701" w="9777572">
                <a:moveTo>
                  <a:pt x="0" y="0"/>
                </a:moveTo>
                <a:lnTo>
                  <a:pt x="9777573" y="0"/>
                </a:lnTo>
                <a:lnTo>
                  <a:pt x="9777573" y="5134701"/>
                </a:lnTo>
                <a:lnTo>
                  <a:pt x="0" y="513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25" t="-36786" r="-7713" b="-3992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Lake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Sources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Ingestion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 Layer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Consumption Layer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Combining Data Warehouses and Data Lakes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 Systems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ETL Processes (Ingestion and/or Processing Layer)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Lake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Processing Layer (another Layer)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Marts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 Tools (Consumption Layer)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842978" y="1939824"/>
            <a:ext cx="5642026" cy="7605849"/>
          </a:xfrm>
          <a:custGeom>
            <a:avLst/>
            <a:gdLst/>
            <a:ahLst/>
            <a:cxnLst/>
            <a:rect r="r" b="b" t="t" l="l"/>
            <a:pathLst>
              <a:path h="7605849" w="5642026">
                <a:moveTo>
                  <a:pt x="0" y="0"/>
                </a:moveTo>
                <a:lnTo>
                  <a:pt x="5642026" y="0"/>
                </a:lnTo>
                <a:lnTo>
                  <a:pt x="5642026" y="7605849"/>
                </a:lnTo>
                <a:lnTo>
                  <a:pt x="0" y="760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113" t="-6975" r="-106960" b="-8719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007988" y="6988508"/>
            <a:ext cx="5121964" cy="1664874"/>
          </a:xfrm>
          <a:custGeom>
            <a:avLst/>
            <a:gdLst/>
            <a:ahLst/>
            <a:cxnLst/>
            <a:rect r="r" b="b" t="t" l="l"/>
            <a:pathLst>
              <a:path h="1664874" w="5121964">
                <a:moveTo>
                  <a:pt x="0" y="0"/>
                </a:moveTo>
                <a:lnTo>
                  <a:pt x="5121964" y="0"/>
                </a:lnTo>
                <a:lnTo>
                  <a:pt x="5121964" y="1664874"/>
                </a:lnTo>
                <a:lnTo>
                  <a:pt x="0" y="1664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645" r="0" b="-2617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58048" y="6396872"/>
            <a:ext cx="2125154" cy="2848144"/>
          </a:xfrm>
          <a:custGeom>
            <a:avLst/>
            <a:gdLst/>
            <a:ahLst/>
            <a:cxnLst/>
            <a:rect r="r" b="b" t="t" l="l"/>
            <a:pathLst>
              <a:path h="2848144" w="2125154">
                <a:moveTo>
                  <a:pt x="0" y="0"/>
                </a:moveTo>
                <a:lnTo>
                  <a:pt x="2125154" y="0"/>
                </a:lnTo>
                <a:lnTo>
                  <a:pt x="2125154" y="2848145"/>
                </a:lnTo>
                <a:lnTo>
                  <a:pt x="0" y="284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37550" y="6383589"/>
            <a:ext cx="3016090" cy="2874711"/>
          </a:xfrm>
          <a:custGeom>
            <a:avLst/>
            <a:gdLst/>
            <a:ahLst/>
            <a:cxnLst/>
            <a:rect r="r" b="b" t="t" l="l"/>
            <a:pathLst>
              <a:path h="2874711" w="3016090">
                <a:moveTo>
                  <a:pt x="0" y="0"/>
                </a:moveTo>
                <a:lnTo>
                  <a:pt x="3016090" y="0"/>
                </a:lnTo>
                <a:lnTo>
                  <a:pt x="3016090" y="2874711"/>
                </a:lnTo>
                <a:lnTo>
                  <a:pt x="0" y="2874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 for Data Modeling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DBeaver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Draw.io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ER/Studio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ERwin Data Modeler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 Visio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Case Study: Designing a Data Model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E-commerce business data model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Identify entities, attributes, and relationships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195343" y="1982837"/>
            <a:ext cx="9687210" cy="7931116"/>
          </a:xfrm>
          <a:custGeom>
            <a:avLst/>
            <a:gdLst/>
            <a:ahLst/>
            <a:cxnLst/>
            <a:rect r="r" b="b" t="t" l="l"/>
            <a:pathLst>
              <a:path h="7931116" w="9687210">
                <a:moveTo>
                  <a:pt x="0" y="0"/>
                </a:moveTo>
                <a:lnTo>
                  <a:pt x="9687210" y="0"/>
                </a:lnTo>
                <a:lnTo>
                  <a:pt x="9687210" y="7931116"/>
                </a:lnTo>
                <a:lnTo>
                  <a:pt x="0" y="7931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350928" y="4086345"/>
            <a:ext cx="7098872" cy="3312807"/>
          </a:xfrm>
          <a:custGeom>
            <a:avLst/>
            <a:gdLst/>
            <a:ahLst/>
            <a:cxnLst/>
            <a:rect r="r" b="b" t="t" l="l"/>
            <a:pathLst>
              <a:path h="3312807" w="7098872">
                <a:moveTo>
                  <a:pt x="0" y="0"/>
                </a:moveTo>
                <a:lnTo>
                  <a:pt x="7098872" y="0"/>
                </a:lnTo>
                <a:lnTo>
                  <a:pt x="7098872" y="3312807"/>
                </a:lnTo>
                <a:lnTo>
                  <a:pt x="0" y="3312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SQL: Structured Query Language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standard language for accessing and manipulating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Query: Is a question or inquiry about a set of data. We use SQL to retrieve meaningful and relevant information from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stands for Structured Query Language.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lets you access and manipulate databases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SQL Used for?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CRUD Operations: CREATE, READ, UPDATE, and DELETE records from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can create new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can create new tables in a database.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more...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628343" y="4397248"/>
            <a:ext cx="6254209" cy="5338113"/>
            <a:chOff x="0" y="0"/>
            <a:chExt cx="8338945" cy="711748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338945" cy="7117484"/>
              <a:chOff x="0" y="0"/>
              <a:chExt cx="1913890" cy="163355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3890" cy="1633550"/>
              </a:xfrm>
              <a:custGeom>
                <a:avLst/>
                <a:gdLst/>
                <a:ahLst/>
                <a:cxnLst/>
                <a:rect r="r" b="b" t="t" l="l"/>
                <a:pathLst>
                  <a:path h="1633550" w="1913890">
                    <a:moveTo>
                      <a:pt x="1789430" y="1633550"/>
                    </a:moveTo>
                    <a:lnTo>
                      <a:pt x="124460" y="1633550"/>
                    </a:lnTo>
                    <a:cubicBezTo>
                      <a:pt x="55880" y="1633550"/>
                      <a:pt x="0" y="1577670"/>
                      <a:pt x="0" y="15090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509090"/>
                    </a:lnTo>
                    <a:cubicBezTo>
                      <a:pt x="1913890" y="1577670"/>
                      <a:pt x="1858010" y="1633550"/>
                      <a:pt x="1789430" y="1633550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5" id="15"/>
            <p:cNvSpPr/>
            <p:nvPr/>
          </p:nvSpPr>
          <p:spPr>
            <a:xfrm>
              <a:off x="704345" y="1325582"/>
              <a:ext cx="6930256" cy="0"/>
            </a:xfrm>
            <a:prstGeom prst="line">
              <a:avLst/>
            </a:prstGeom>
            <a:ln cap="rnd" w="32146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704345" y="1759029"/>
              <a:ext cx="6930256" cy="2064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SELET column_a, column_b</a:t>
              </a:r>
            </a:p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FROM table</a:t>
              </a:r>
            </a:p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WHERE column_a &gt; “value”</a:t>
              </a:r>
            </a:p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;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704345" y="470682"/>
              <a:ext cx="386176" cy="386176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58017" y="470682"/>
              <a:ext cx="386176" cy="386176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611689" y="470682"/>
              <a:ext cx="386176" cy="386176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3414511" y="484409"/>
              <a:ext cx="4220090" cy="310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33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.sql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3138030" y="5124450"/>
            <a:ext cx="12011939" cy="304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Creating a Data Model and Designing a Data Warehouse</a:t>
            </a: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Objective: Design a simple data model and implement a basic data warehouse schema using SQL.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Engineering &amp; Data Modeling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template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Data Engineering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Data Engineering?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Engineering is the process of designing and building systems that allow for the collection, storage, and analysis of large datasets.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Why is data engineering important in today’s data-driven world?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231129" y="5990085"/>
            <a:ext cx="9825742" cy="3268215"/>
          </a:xfrm>
          <a:custGeom>
            <a:avLst/>
            <a:gdLst/>
            <a:ahLst/>
            <a:cxnLst/>
            <a:rect r="r" b="b" t="t" l="l"/>
            <a:pathLst>
              <a:path h="3268215" w="9825742">
                <a:moveTo>
                  <a:pt x="0" y="0"/>
                </a:moveTo>
                <a:lnTo>
                  <a:pt x="9825742" y="0"/>
                </a:lnTo>
                <a:lnTo>
                  <a:pt x="9825742" y="3268215"/>
                </a:lnTo>
                <a:lnTo>
                  <a:pt x="0" y="326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472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573872" y="3987366"/>
            <a:ext cx="5112845" cy="3510766"/>
          </a:xfrm>
          <a:custGeom>
            <a:avLst/>
            <a:gdLst/>
            <a:ahLst/>
            <a:cxnLst/>
            <a:rect r="r" b="b" t="t" l="l"/>
            <a:pathLst>
              <a:path h="3510766" w="5112845">
                <a:moveTo>
                  <a:pt x="0" y="0"/>
                </a:moveTo>
                <a:lnTo>
                  <a:pt x="5112846" y="0"/>
                </a:lnTo>
                <a:lnTo>
                  <a:pt x="5112846" y="3510766"/>
                </a:lnTo>
                <a:lnTo>
                  <a:pt x="0" y="3510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656" t="-65011" r="-71424" b="-3575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Role of a Data Engineer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807857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Responsibilities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Designing data pipelines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data infrastructure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collection and integration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Ensuring data quality and consistency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How does the role of a data engineer differ from a data scientist?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1789449"/>
            <a:ext cx="8115300" cy="6708102"/>
          </a:xfrm>
          <a:custGeom>
            <a:avLst/>
            <a:gdLst/>
            <a:ahLst/>
            <a:cxnLst/>
            <a:rect r="r" b="b" t="t" l="l"/>
            <a:pathLst>
              <a:path h="6708102" w="8115300">
                <a:moveTo>
                  <a:pt x="0" y="0"/>
                </a:moveTo>
                <a:lnTo>
                  <a:pt x="8115300" y="0"/>
                </a:lnTo>
                <a:lnTo>
                  <a:pt x="8115300" y="6708102"/>
                </a:lnTo>
                <a:lnTo>
                  <a:pt x="0" y="6708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Generation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Acquisition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Analysis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Data Lifecycle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Data Engineering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Pipeline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set of processes that move data from one system to another.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ETL (Extract, Transform, Load)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process of extracting data from sources, transforming it into a usable format, and loading it into storage.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Lake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storage repository that holds vast amounts of raw data in its native format.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Warehouse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system used for reporting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data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analysis, storing integrated data from multiple sources.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54295" y="5143500"/>
            <a:ext cx="7628258" cy="4430746"/>
          </a:xfrm>
          <a:custGeom>
            <a:avLst/>
            <a:gdLst/>
            <a:ahLst/>
            <a:cxnLst/>
            <a:rect r="r" b="b" t="t" l="l"/>
            <a:pathLst>
              <a:path h="4430746" w="7628258">
                <a:moveTo>
                  <a:pt x="0" y="0"/>
                </a:moveTo>
                <a:lnTo>
                  <a:pt x="7628258" y="0"/>
                </a:lnTo>
                <a:lnTo>
                  <a:pt x="7628258" y="4430746"/>
                </a:lnTo>
                <a:lnTo>
                  <a:pt x="0" y="4430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2223434" y="9913953"/>
            <a:ext cx="15659118" cy="66317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Hadoop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Spark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Kafka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Flink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Databases (e.g., MySQL, PostgreSQL)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NoSQL Databases (e.g., MongoDB, Cassandra)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Intelligence (BI) Tools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718304" y="1840937"/>
            <a:ext cx="4167043" cy="1956698"/>
          </a:xfrm>
          <a:custGeom>
            <a:avLst/>
            <a:gdLst/>
            <a:ahLst/>
            <a:cxnLst/>
            <a:rect r="r" b="b" t="t" l="l"/>
            <a:pathLst>
              <a:path h="1956698" w="4167043">
                <a:moveTo>
                  <a:pt x="0" y="0"/>
                </a:moveTo>
                <a:lnTo>
                  <a:pt x="4167042" y="0"/>
                </a:lnTo>
                <a:lnTo>
                  <a:pt x="4167042" y="1956698"/>
                </a:lnTo>
                <a:lnTo>
                  <a:pt x="0" y="1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29042" y="3797635"/>
            <a:ext cx="3656304" cy="1792174"/>
          </a:xfrm>
          <a:custGeom>
            <a:avLst/>
            <a:gdLst/>
            <a:ahLst/>
            <a:cxnLst/>
            <a:rect r="r" b="b" t="t" l="l"/>
            <a:pathLst>
              <a:path h="1792174" w="3656304">
                <a:moveTo>
                  <a:pt x="0" y="0"/>
                </a:moveTo>
                <a:lnTo>
                  <a:pt x="3656304" y="0"/>
                </a:lnTo>
                <a:lnTo>
                  <a:pt x="3656304" y="1792174"/>
                </a:lnTo>
                <a:lnTo>
                  <a:pt x="0" y="1792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695" r="0" b="-4888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26717" y="7068728"/>
            <a:ext cx="5198499" cy="2575833"/>
          </a:xfrm>
          <a:custGeom>
            <a:avLst/>
            <a:gdLst/>
            <a:ahLst/>
            <a:cxnLst/>
            <a:rect r="r" b="b" t="t" l="l"/>
            <a:pathLst>
              <a:path h="2575833" w="5198499">
                <a:moveTo>
                  <a:pt x="0" y="0"/>
                </a:moveTo>
                <a:lnTo>
                  <a:pt x="5198499" y="0"/>
                </a:lnTo>
                <a:lnTo>
                  <a:pt x="5198499" y="2575833"/>
                </a:lnTo>
                <a:lnTo>
                  <a:pt x="0" y="2575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93123" y="5052804"/>
            <a:ext cx="3755113" cy="1541497"/>
          </a:xfrm>
          <a:custGeom>
            <a:avLst/>
            <a:gdLst/>
            <a:ahLst/>
            <a:cxnLst/>
            <a:rect r="r" b="b" t="t" l="l"/>
            <a:pathLst>
              <a:path h="1541497" w="3755113">
                <a:moveTo>
                  <a:pt x="0" y="0"/>
                </a:moveTo>
                <a:lnTo>
                  <a:pt x="3755113" y="0"/>
                </a:lnTo>
                <a:lnTo>
                  <a:pt x="3755113" y="1541497"/>
                </a:lnTo>
                <a:lnTo>
                  <a:pt x="0" y="1541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44" t="-21594" r="-7783" b="-2143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00757" y="6394064"/>
            <a:ext cx="3698919" cy="948853"/>
          </a:xfrm>
          <a:custGeom>
            <a:avLst/>
            <a:gdLst/>
            <a:ahLst/>
            <a:cxnLst/>
            <a:rect r="r" b="b" t="t" l="l"/>
            <a:pathLst>
              <a:path h="948853" w="3698919">
                <a:moveTo>
                  <a:pt x="0" y="0"/>
                </a:moveTo>
                <a:lnTo>
                  <a:pt x="3698920" y="0"/>
                </a:lnTo>
                <a:lnTo>
                  <a:pt x="3698920" y="948853"/>
                </a:lnTo>
                <a:lnTo>
                  <a:pt x="0" y="948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39799" y="8147172"/>
            <a:ext cx="2662026" cy="1497389"/>
          </a:xfrm>
          <a:custGeom>
            <a:avLst/>
            <a:gdLst/>
            <a:ahLst/>
            <a:cxnLst/>
            <a:rect r="r" b="b" t="t" l="l"/>
            <a:pathLst>
              <a:path h="1497389" w="2662026">
                <a:moveTo>
                  <a:pt x="0" y="0"/>
                </a:moveTo>
                <a:lnTo>
                  <a:pt x="2662026" y="0"/>
                </a:lnTo>
                <a:lnTo>
                  <a:pt x="2662026" y="1497389"/>
                </a:lnTo>
                <a:lnTo>
                  <a:pt x="0" y="14973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74668" y="3083607"/>
            <a:ext cx="3307884" cy="1277880"/>
          </a:xfrm>
          <a:custGeom>
            <a:avLst/>
            <a:gdLst/>
            <a:ahLst/>
            <a:cxnLst/>
            <a:rect r="r" b="b" t="t" l="l"/>
            <a:pathLst>
              <a:path h="1277880" w="3307884">
                <a:moveTo>
                  <a:pt x="0" y="0"/>
                </a:moveTo>
                <a:lnTo>
                  <a:pt x="3307885" y="0"/>
                </a:lnTo>
                <a:lnTo>
                  <a:pt x="3307885" y="1277881"/>
                </a:lnTo>
                <a:lnTo>
                  <a:pt x="0" y="12778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477264" y="688028"/>
            <a:ext cx="2147951" cy="2138405"/>
          </a:xfrm>
          <a:custGeom>
            <a:avLst/>
            <a:gdLst/>
            <a:ahLst/>
            <a:cxnLst/>
            <a:rect r="r" b="b" t="t" l="l"/>
            <a:pathLst>
              <a:path h="2138405" w="2147951">
                <a:moveTo>
                  <a:pt x="0" y="0"/>
                </a:moveTo>
                <a:lnTo>
                  <a:pt x="2147952" y="0"/>
                </a:lnTo>
                <a:lnTo>
                  <a:pt x="2147952" y="2138404"/>
                </a:lnTo>
                <a:lnTo>
                  <a:pt x="0" y="2138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638016" y="734082"/>
            <a:ext cx="3387951" cy="1693975"/>
          </a:xfrm>
          <a:custGeom>
            <a:avLst/>
            <a:gdLst/>
            <a:ahLst/>
            <a:cxnLst/>
            <a:rect r="r" b="b" t="t" l="l"/>
            <a:pathLst>
              <a:path h="1693975" w="3387951">
                <a:moveTo>
                  <a:pt x="0" y="0"/>
                </a:moveTo>
                <a:lnTo>
                  <a:pt x="3387950" y="0"/>
                </a:lnTo>
                <a:lnTo>
                  <a:pt x="3387950" y="1693975"/>
                </a:lnTo>
                <a:lnTo>
                  <a:pt x="0" y="1693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 and Technologies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DAGOXg25SLs</dc:identifier>
  <dcterms:modified xsi:type="dcterms:W3CDTF">2011-08-01T06:04:30Z</dcterms:modified>
  <cp:revision>1</cp:revision>
  <dc:title>DE Course: Week 1</dc:title>
</cp:coreProperties>
</file>